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9900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9F1ACC-133B-4A3F-BD16-1CEA3FE6AB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37FE29-B59A-4E84-B4B7-00E84152CC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F112C-E1D2-4554-980B-5B6AB5A69D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FEBA3-96D2-470B-8F5E-29489B6BDA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1EF6B-532F-4FC0-9614-DEE097CDFC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3C8A9-2B19-42CA-BA48-DF5AD18838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5834C-40FC-4AE8-9E4A-3C59B868D3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15754-0B93-4275-A878-ADBDB94EC2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D1807-1D65-45C1-BC5D-869BBDC69B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AAD06-68BD-437E-BA42-F70EB68ABD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D4D06-0063-4F12-A966-9781CD3E02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8EE1629-4373-4F4B-9BEA-6D43695319A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62" y="2214554"/>
            <a:ext cx="7529538" cy="1385896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Именительный и винительный падежи имён существительных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07904" y="5805264"/>
            <a:ext cx="2160240" cy="622920"/>
          </a:xfrm>
        </p:spPr>
        <p:txBody>
          <a:bodyPr/>
          <a:lstStyle/>
          <a:p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  класс</a:t>
            </a:r>
            <a:endParaRPr lang="ru-RU" sz="2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2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642918"/>
            <a:ext cx="28055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МОУ Воскресенская СШ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500694" y="5143512"/>
            <a:ext cx="3015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Выполнила: Шабанова СА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814393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1 вариант. </a:t>
            </a:r>
          </a:p>
          <a:p>
            <a:pPr>
              <a:lnSpc>
                <a:spcPct val="150000"/>
              </a:lnSpc>
            </a:pPr>
            <a:r>
              <a:rPr lang="ru-RU" sz="2800" i="1" dirty="0" smtClean="0"/>
              <a:t>На урок позвал веселый </a:t>
            </a:r>
            <a:r>
              <a:rPr lang="ru-RU" sz="2800" b="1" i="1" dirty="0" smtClean="0"/>
              <a:t>звонок</a:t>
            </a:r>
            <a:r>
              <a:rPr lang="ru-RU" sz="2800" i="1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ru-RU" sz="2800" i="1" dirty="0" smtClean="0"/>
              <a:t>Каждый ученик сел за свой стол, достал </a:t>
            </a:r>
            <a:r>
              <a:rPr lang="ru-RU" sz="2800" b="1" i="1" dirty="0" smtClean="0"/>
              <a:t>учебник</a:t>
            </a:r>
            <a:r>
              <a:rPr lang="ru-RU" sz="2800" i="1" dirty="0" smtClean="0"/>
              <a:t>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2 вариант.</a:t>
            </a:r>
          </a:p>
          <a:p>
            <a:pPr>
              <a:lnSpc>
                <a:spcPct val="150000"/>
              </a:lnSpc>
            </a:pPr>
            <a:r>
              <a:rPr lang="ru-RU" sz="2800" b="1" i="1" dirty="0" smtClean="0"/>
              <a:t>Учебник</a:t>
            </a:r>
            <a:r>
              <a:rPr lang="ru-RU" sz="2800" i="1" dirty="0" smtClean="0"/>
              <a:t> помог ему вывести </a:t>
            </a:r>
            <a:r>
              <a:rPr lang="ru-RU" sz="2800" b="1" i="1" dirty="0" smtClean="0"/>
              <a:t>алгоритм</a:t>
            </a:r>
            <a:r>
              <a:rPr lang="ru-RU" sz="2800" i="1" dirty="0" smtClean="0"/>
              <a:t>. </a:t>
            </a:r>
          </a:p>
          <a:p>
            <a:pPr>
              <a:lnSpc>
                <a:spcPct val="150000"/>
              </a:lnSpc>
            </a:pPr>
            <a:r>
              <a:rPr lang="ru-RU" sz="2800" b="1" i="1" dirty="0" smtClean="0"/>
              <a:t>Алгоритм</a:t>
            </a:r>
            <a:r>
              <a:rPr lang="ru-RU" sz="2800" i="1" dirty="0" smtClean="0"/>
              <a:t> поможет определить падеж имен существительных.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500694" y="857232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И.п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71736" y="2214554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В.п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00166" y="3214686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И.п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72264" y="3071810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В.п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28728" y="3786190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И.п.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714488"/>
            <a:ext cx="82428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9900"/>
                </a:solidFill>
              </a:rPr>
              <a:t>Цель. «</a:t>
            </a:r>
            <a:r>
              <a:rPr lang="ru-RU" sz="3600" dirty="0" smtClean="0">
                <a:solidFill>
                  <a:srgbClr val="009900"/>
                </a:solidFill>
              </a:rPr>
              <a:t> </a:t>
            </a:r>
            <a:r>
              <a:rPr lang="ru-RU" sz="3600" i="1" dirty="0" smtClean="0">
                <a:solidFill>
                  <a:srgbClr val="009900"/>
                </a:solidFill>
              </a:rPr>
              <a:t>Научиться различать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009900"/>
                </a:solidFill>
              </a:rPr>
              <a:t> И.п. и В.п. имён существительных»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err="1" smtClean="0"/>
              <a:t>д</a:t>
            </a:r>
            <a:r>
              <a:rPr lang="ru-RU" dirty="0" smtClean="0"/>
              <a:t>/</a:t>
            </a:r>
            <a:r>
              <a:rPr lang="ru-RU" dirty="0" err="1" smtClean="0"/>
              <a:t>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142984"/>
            <a:ext cx="7829576" cy="4983179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Правило с 120, упр. 3 с.135 </a:t>
            </a:r>
            <a:br>
              <a:rPr lang="ru-RU" dirty="0" smtClean="0"/>
            </a:b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Правило с.120, составить по 2 предложения так, чтобы в 1 предложении неодушевлённое существительное стояло в именительном падеже, во 2 предложении в винительном падеже. </a:t>
            </a:r>
            <a:r>
              <a:rPr lang="ru-RU" i="1" dirty="0" smtClean="0"/>
              <a:t>(Слова карнавал, барабан)</a:t>
            </a: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571612"/>
            <a:ext cx="72152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Расскажи – и я забуду,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Покажи – и я запомню,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Дай попробовать – и я пойму</a:t>
            </a:r>
            <a:r>
              <a:rPr lang="ru-RU" sz="3600" b="1" i="1" dirty="0" smtClean="0">
                <a:solidFill>
                  <a:srgbClr val="FF0000"/>
                </a:solidFill>
              </a:rPr>
              <a:t>. 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Picture 2" descr="в класс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286124"/>
            <a:ext cx="2871790" cy="30886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2968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4614866" cy="5340369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/>
              <a:t>                        </a:t>
            </a: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городской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  городу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    городом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   городок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    у города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      горожане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    о городе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            город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C:\Documents and Settings\Владелец\Мои документы\Мои рисунки\e2878bcbe98f[1]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43570" y="3286124"/>
            <a:ext cx="23907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ttp://s48.radikal.ru/i121/1009/8c/d446df15c88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571480"/>
            <a:ext cx="2741612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2976" y="1928802"/>
            <a:ext cx="3143272" cy="2800767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городской</a:t>
            </a:r>
          </a:p>
          <a:p>
            <a:r>
              <a:rPr lang="ru-RU" sz="4400" dirty="0" smtClean="0"/>
              <a:t> городок</a:t>
            </a:r>
          </a:p>
          <a:p>
            <a:r>
              <a:rPr lang="ru-RU" sz="4400" dirty="0" smtClean="0"/>
              <a:t> горожане</a:t>
            </a:r>
          </a:p>
          <a:p>
            <a:r>
              <a:rPr lang="ru-RU" sz="4400" dirty="0" smtClean="0"/>
              <a:t> город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072066" y="1714488"/>
            <a:ext cx="3000396" cy="3477875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smtClean="0"/>
              <a:t>городу </a:t>
            </a:r>
            <a:endParaRPr lang="ru-RU" sz="4400" dirty="0" smtClean="0"/>
          </a:p>
          <a:p>
            <a:r>
              <a:rPr lang="ru-RU" sz="4400" dirty="0" smtClean="0"/>
              <a:t>городом</a:t>
            </a:r>
          </a:p>
          <a:p>
            <a:r>
              <a:rPr lang="ru-RU" sz="4400" dirty="0" smtClean="0"/>
              <a:t>у города</a:t>
            </a:r>
          </a:p>
          <a:p>
            <a:r>
              <a:rPr lang="ru-RU" sz="4400" dirty="0" smtClean="0"/>
              <a:t>о городе</a:t>
            </a:r>
          </a:p>
          <a:p>
            <a:r>
              <a:rPr lang="ru-RU" sz="4400" dirty="0" smtClean="0"/>
              <a:t>город</a:t>
            </a:r>
            <a:endParaRPr lang="ru-RU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28860" y="857232"/>
            <a:ext cx="48236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0099"/>
                </a:solidFill>
              </a:rPr>
              <a:t>городу </a:t>
            </a:r>
          </a:p>
          <a:p>
            <a:r>
              <a:rPr lang="ru-RU" sz="5400" dirty="0" smtClean="0">
                <a:solidFill>
                  <a:srgbClr val="000099"/>
                </a:solidFill>
              </a:rPr>
              <a:t>городом</a:t>
            </a:r>
          </a:p>
          <a:p>
            <a:r>
              <a:rPr lang="ru-RU" sz="5400" dirty="0" smtClean="0">
                <a:solidFill>
                  <a:srgbClr val="000099"/>
                </a:solidFill>
              </a:rPr>
              <a:t>у города</a:t>
            </a:r>
          </a:p>
          <a:p>
            <a:r>
              <a:rPr lang="ru-RU" sz="5400" dirty="0" smtClean="0">
                <a:solidFill>
                  <a:srgbClr val="000099"/>
                </a:solidFill>
              </a:rPr>
              <a:t>о городе</a:t>
            </a:r>
          </a:p>
          <a:p>
            <a:r>
              <a:rPr lang="ru-RU" sz="5400" dirty="0" smtClean="0">
                <a:solidFill>
                  <a:srgbClr val="000099"/>
                </a:solidFill>
              </a:rPr>
              <a:t>город</a:t>
            </a:r>
            <a:endParaRPr lang="ru-RU" sz="5400" dirty="0">
              <a:solidFill>
                <a:srgbClr val="00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928670"/>
            <a:ext cx="15636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2"/>
                </a:solidFill>
              </a:rPr>
              <a:t>Д. п.</a:t>
            </a:r>
            <a:endParaRPr lang="ru-RU" sz="4800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1714488"/>
            <a:ext cx="12442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</a:rPr>
              <a:t>Т. п.</a:t>
            </a:r>
            <a:endParaRPr lang="ru-RU" sz="4400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2571744"/>
            <a:ext cx="2000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</a:rPr>
              <a:t>Р.п.</a:t>
            </a:r>
            <a:endParaRPr lang="ru-RU" sz="4400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3429000"/>
            <a:ext cx="1210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</a:rPr>
              <a:t>П.п.</a:t>
            </a:r>
            <a:endParaRPr lang="ru-RU" sz="4400" dirty="0">
              <a:solidFill>
                <a:schemeClr val="accent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0694" y="4286256"/>
            <a:ext cx="31502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И.п.  ?  В.п.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9900"/>
                </a:solidFill>
              </a:rPr>
              <a:t>Цель. «</a:t>
            </a:r>
            <a:r>
              <a:rPr lang="ru-RU" dirty="0" smtClean="0">
                <a:solidFill>
                  <a:srgbClr val="009900"/>
                </a:solidFill>
              </a:rPr>
              <a:t> </a:t>
            </a:r>
            <a:r>
              <a:rPr lang="ru-RU" i="1" dirty="0" smtClean="0">
                <a:solidFill>
                  <a:srgbClr val="009900"/>
                </a:solidFill>
              </a:rPr>
              <a:t>Научиться различать И.п. и В.п. имён существительных»</a:t>
            </a:r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dirty="0" smtClean="0"/>
              <a:t> </a:t>
            </a:r>
            <a:r>
              <a:rPr lang="ru-RU" b="1" dirty="0" smtClean="0">
                <a:solidFill>
                  <a:srgbClr val="003300"/>
                </a:solidFill>
              </a:rPr>
              <a:t>Тема</a:t>
            </a:r>
            <a:r>
              <a:rPr lang="ru-RU" dirty="0" smtClean="0">
                <a:solidFill>
                  <a:srgbClr val="003300"/>
                </a:solidFill>
              </a:rPr>
              <a:t> </a:t>
            </a:r>
            <a:r>
              <a:rPr lang="ru-RU" b="1" dirty="0" smtClean="0">
                <a:solidFill>
                  <a:srgbClr val="003300"/>
                </a:solidFill>
              </a:rPr>
              <a:t> «Именительный и винительный падеж имён существительных»</a:t>
            </a:r>
            <a:endParaRPr lang="ru-RU" dirty="0" smtClean="0">
              <a:solidFill>
                <a:srgbClr val="0033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785794"/>
            <a:ext cx="48232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rgbClr val="003300"/>
                </a:solidFill>
              </a:rPr>
              <a:t>Работа в группах</a:t>
            </a:r>
            <a:r>
              <a:rPr lang="ru-RU" sz="4400" dirty="0" smtClean="0">
                <a:solidFill>
                  <a:srgbClr val="003300"/>
                </a:solidFill>
              </a:rPr>
              <a:t>.</a:t>
            </a:r>
            <a:endParaRPr lang="ru-RU" sz="4400" dirty="0">
              <a:solidFill>
                <a:srgbClr val="00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428868"/>
            <a:ext cx="75882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Мы увидели этот </a:t>
            </a:r>
            <a:r>
              <a:rPr lang="ru-RU" sz="3200" b="1" dirty="0" smtClean="0"/>
              <a:t>город</a:t>
            </a:r>
            <a:r>
              <a:rPr lang="ru-RU" sz="3200" dirty="0" smtClean="0"/>
              <a:t> ранним утром.</a:t>
            </a:r>
          </a:p>
          <a:p>
            <a:endParaRPr lang="ru-RU" sz="3200" dirty="0" smtClean="0"/>
          </a:p>
          <a:p>
            <a:r>
              <a:rPr lang="ru-RU" sz="3200" b="1" dirty="0" smtClean="0"/>
              <a:t>Город</a:t>
            </a:r>
            <a:r>
              <a:rPr lang="ru-RU" sz="3200" dirty="0" smtClean="0"/>
              <a:t> утопал в зелени садов.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214810" y="2143116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В.п.</a:t>
            </a:r>
            <a:endParaRPr lang="ru-RU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14348" y="4071942"/>
            <a:ext cx="114300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14348" y="3071810"/>
            <a:ext cx="500066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28728" y="3071810"/>
            <a:ext cx="1571636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051720" y="4221088"/>
            <a:ext cx="114300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071670" y="4071942"/>
            <a:ext cx="114300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475656" y="3212976"/>
            <a:ext cx="150019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214414" y="3214686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И.п.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1" y="928670"/>
            <a:ext cx="778674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В город</a:t>
            </a:r>
            <a:r>
              <a:rPr lang="ru-RU" sz="4000" dirty="0" smtClean="0"/>
              <a:t> ведёт широкое шоссе.</a:t>
            </a:r>
          </a:p>
          <a:p>
            <a:endParaRPr lang="ru-RU" sz="4000" dirty="0" smtClean="0"/>
          </a:p>
          <a:p>
            <a:r>
              <a:rPr lang="ru-RU" sz="4000" dirty="0" smtClean="0"/>
              <a:t> </a:t>
            </a:r>
            <a:r>
              <a:rPr lang="ru-RU" sz="4000" b="1" dirty="0" smtClean="0"/>
              <a:t>На город</a:t>
            </a:r>
            <a:r>
              <a:rPr lang="ru-RU" sz="4000" dirty="0" smtClean="0"/>
              <a:t> надвигалась туча.</a:t>
            </a:r>
          </a:p>
          <a:p>
            <a:endParaRPr lang="ru-RU" sz="4000" dirty="0" smtClean="0"/>
          </a:p>
          <a:p>
            <a:r>
              <a:rPr lang="ru-RU" sz="4000" dirty="0" smtClean="0"/>
              <a:t>Туристам понравился </a:t>
            </a:r>
            <a:r>
              <a:rPr lang="ru-RU" sz="4000" b="1" dirty="0" smtClean="0"/>
              <a:t>город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429388" y="1571612"/>
            <a:ext cx="171451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14678" y="4000504"/>
            <a:ext cx="257176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428992" y="2786058"/>
            <a:ext cx="2500330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357950" y="2857496"/>
            <a:ext cx="100013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714612" y="1643050"/>
            <a:ext cx="135732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714612" y="1785926"/>
            <a:ext cx="135732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00430" y="2928934"/>
            <a:ext cx="2428892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072198" y="4071942"/>
            <a:ext cx="1428760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214678" y="4143380"/>
            <a:ext cx="2571768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714480" y="785794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В.п.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2000232" y="1928802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В.п.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572264" y="3143248"/>
            <a:ext cx="604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И.п.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714356"/>
            <a:ext cx="814393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1 вариант. </a:t>
            </a:r>
          </a:p>
          <a:p>
            <a:r>
              <a:rPr lang="ru-RU" sz="2800" i="1" dirty="0" smtClean="0"/>
              <a:t>На урок позвал веселый </a:t>
            </a:r>
            <a:r>
              <a:rPr lang="ru-RU" sz="2800" b="1" i="1" dirty="0" smtClean="0"/>
              <a:t>звонок</a:t>
            </a:r>
            <a:r>
              <a:rPr lang="ru-RU" sz="2800" i="1" dirty="0" smtClean="0"/>
              <a:t>. </a:t>
            </a:r>
          </a:p>
          <a:p>
            <a:r>
              <a:rPr lang="ru-RU" sz="2800" i="1" dirty="0" smtClean="0"/>
              <a:t>Каждый ученик сел за свой стол, достал </a:t>
            </a:r>
            <a:r>
              <a:rPr lang="ru-RU" sz="2800" b="1" i="1" dirty="0" smtClean="0"/>
              <a:t>учебник</a:t>
            </a:r>
            <a:r>
              <a:rPr lang="ru-RU" sz="2800" i="1" dirty="0" smtClean="0"/>
              <a:t>.</a:t>
            </a:r>
          </a:p>
          <a:p>
            <a:endParaRPr lang="ru-RU" sz="3200" i="1" dirty="0" smtClean="0"/>
          </a:p>
          <a:p>
            <a:r>
              <a:rPr lang="ru-RU" dirty="0" smtClean="0">
                <a:solidFill>
                  <a:srgbClr val="00B050"/>
                </a:solidFill>
              </a:rPr>
              <a:t>2 вариант.</a:t>
            </a:r>
          </a:p>
          <a:p>
            <a:r>
              <a:rPr lang="ru-RU" sz="2800" b="1" i="1" dirty="0" smtClean="0"/>
              <a:t>Учебник</a:t>
            </a:r>
            <a:r>
              <a:rPr lang="ru-RU" sz="2800" i="1" dirty="0" smtClean="0"/>
              <a:t> помог ему вывести </a:t>
            </a:r>
            <a:r>
              <a:rPr lang="ru-RU" sz="2800" b="1" i="1" dirty="0" smtClean="0"/>
              <a:t>алгоритм</a:t>
            </a:r>
            <a:r>
              <a:rPr lang="ru-RU" sz="2800" i="1" dirty="0" smtClean="0"/>
              <a:t>. </a:t>
            </a:r>
          </a:p>
          <a:p>
            <a:r>
              <a:rPr lang="ru-RU" sz="2800" b="1" i="1" dirty="0" smtClean="0"/>
              <a:t>Алгоритм</a:t>
            </a:r>
            <a:r>
              <a:rPr lang="ru-RU" sz="2800" i="1" dirty="0" smtClean="0"/>
              <a:t> поможет определить падеж имен существительных.</a:t>
            </a:r>
            <a:endParaRPr lang="ru-RU" sz="2800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500042"/>
            <a:ext cx="6305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Спишите предложения и определите падеж выделенных</a:t>
            </a:r>
          </a:p>
          <a:p>
            <a:r>
              <a:rPr lang="ru-RU" dirty="0" smtClean="0"/>
              <a:t> существительных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ка2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рамка2</Template>
  <TotalTime>274</TotalTime>
  <Words>168</Words>
  <Application>Microsoft Office PowerPoint</Application>
  <PresentationFormat>Экран 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рамка2</vt:lpstr>
      <vt:lpstr>Именительный и винительный падежи имён существительных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д/з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Чтение  и  запись  многозначных  чисел</dc:title>
  <dc:creator>User</dc:creator>
  <cp:lastModifiedBy>555</cp:lastModifiedBy>
  <cp:revision>49</cp:revision>
  <dcterms:created xsi:type="dcterms:W3CDTF">2012-09-23T08:42:54Z</dcterms:created>
  <dcterms:modified xsi:type="dcterms:W3CDTF">2025-10-27T16:49:57Z</dcterms:modified>
</cp:coreProperties>
</file>